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6"/>
  </p:notesMasterIdLst>
  <p:handoutMasterIdLst>
    <p:handoutMasterId r:id="rId7"/>
  </p:handoutMasterIdLst>
  <p:sldIdLst>
    <p:sldId id="1878" r:id="rId2"/>
    <p:sldId id="1879" r:id="rId3"/>
    <p:sldId id="1780" r:id="rId4"/>
    <p:sldId id="1880" r:id="rId5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25DE06"/>
    <a:srgbClr val="06DE1B"/>
    <a:srgbClr val="FFFF99"/>
    <a:srgbClr val="B2B2B2"/>
    <a:srgbClr val="C0C0C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27" autoAdjust="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280926A-86DC-40E7-8F2F-E84AA0FD885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A3D102-D011-4FC1-AFDD-3C48638DE27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139E08D0-F135-47E4-8CA7-A2BD500E65D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FFEF3993-74BD-49DF-A044-3796B276737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7AD864-BB6D-43E9-84E4-912A1F9000C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93192F4-DA7F-4DBA-B6B1-EF389695443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5514BF0F-E57C-488F-ADAA-16BD73460B0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7FA6A23D-07BF-430D-9C15-32543A96C52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BDAE2994-3348-472B-AFAD-EC0F7DB226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F4FF9474-383C-48D5-AFE4-AF103541989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AD73B91B-DFBD-4DD0-9669-5CE1DA7B74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2D4FE49-FF28-4D40-BA97-7E416B5200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33C8F88-4DCA-4E28-9919-3AF3BA5070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724CCB6-DCA9-44AE-9A7A-144638CD4A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altLang="zh-TW"/>
              <a:t>Purposes:</a:t>
            </a:r>
          </a:p>
          <a:p>
            <a:pPr marL="228600" indent="-228600"/>
            <a:r>
              <a:rPr lang="en-US" altLang="zh-TW"/>
              <a:t>I was told that there are a number of academic people in the conference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Layout an overview of the knowledge of SI and point out some opportunities for SI/TRIZ researches.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Introduce you to the Society of Systematic Innovation and Share with you the status &amp; develop strategies in Taiwan and to the Greater Chinese areas.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Call for your participations to the upcoming 2</a:t>
            </a:r>
            <a:r>
              <a:rPr lang="en-US" altLang="zh-TW" baseline="30000"/>
              <a:t>nd</a:t>
            </a:r>
            <a:r>
              <a:rPr lang="en-US" altLang="zh-TW"/>
              <a:t> ICSI and submit papers to the International Journal of Systematic Innovation.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17E4CFD-4C79-45FA-8790-ADFF422ACF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DD8005A-47DC-4981-BE65-5EB5E0D2B181}" type="slidenum">
              <a:rPr lang="en-US" altLang="zh-TW" sz="1100" smtClean="0"/>
              <a:pPr>
                <a:spcBef>
                  <a:spcPct val="0"/>
                </a:spcBef>
              </a:pPr>
              <a:t>3</a:t>
            </a:fld>
            <a:endParaRPr lang="en-US" altLang="zh-TW" sz="11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1E167C0E-E7E5-4FC8-A13D-E6C2CE741B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98163BB8-18D4-4D8E-8F88-1D328560DF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3CA38D75-EE39-4BA5-B0CD-2B7F72BBF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373A8D2-42BE-4920-8A66-F7718703EE45}" type="slidenum">
              <a:rPr lang="en-US" altLang="zh-TW" sz="1100" smtClean="0"/>
              <a:pPr>
                <a:spcBef>
                  <a:spcPct val="0"/>
                </a:spcBef>
              </a:pPr>
              <a:t>4</a:t>
            </a:fld>
            <a:endParaRPr lang="en-US" altLang="zh-TW" sz="11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2B27F6D-B4B6-457C-941B-D0A78A269C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50E7BD5C-5DE1-4177-8585-0FAE612ACF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EDB5ECA5-EDA1-4DAE-8F83-86F14B977844}"/>
              </a:ext>
            </a:extLst>
          </p:cNvPr>
          <p:cNvGrpSpPr>
            <a:grpSpLocks/>
          </p:cNvGrpSpPr>
          <p:nvPr/>
        </p:nvGrpSpPr>
        <p:grpSpPr bwMode="auto">
          <a:xfrm>
            <a:off x="423863" y="1912938"/>
            <a:ext cx="711200" cy="473075"/>
            <a:chOff x="720" y="336"/>
            <a:chExt cx="624" cy="43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BDD828BB-AB40-49B5-A816-FA203C2684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645315FB-3AA8-435B-8826-55BD7BE44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480399DF-77F3-477E-BA84-2F5516C22F3B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2335213"/>
            <a:ext cx="738187" cy="474662"/>
            <a:chOff x="912" y="2640"/>
            <a:chExt cx="672" cy="432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988B9AF9-4907-47F0-9A1D-0D148CCB66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D1EE77BD-B99F-4557-B0C7-28EEC93C0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10" name="Rectangle 8">
            <a:extLst>
              <a:ext uri="{FF2B5EF4-FFF2-40B4-BE49-F238E27FC236}">
                <a16:creationId xmlns:a16="http://schemas.microsoft.com/office/drawing/2014/main" id="{EED2F759-879B-43F8-8C65-07D40880D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262188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0748F1D2-E88D-409B-B0EA-28AE49B21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1804988"/>
            <a:ext cx="30162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42530D22-90B2-4F65-9E2B-47E290409766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8775" y="2598738"/>
            <a:ext cx="8637588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180CE792-91D5-40AD-9326-9AEF97C1A46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1356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2169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21698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+mj-ea"/>
                <a:ea typeface="+mj-ea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717A554D-51BF-410B-8C0F-0E4E5B66EE8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72463" y="6424613"/>
            <a:ext cx="871537" cy="433387"/>
          </a:xfrm>
          <a:prstGeom prst="rect">
            <a:avLst/>
          </a:prstGeom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3F595EA-6F03-4C0B-8CB4-A6322E8D554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2B81FF62-B414-6E85-C123-CDB0E610926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61824" y="6335013"/>
            <a:ext cx="2864772" cy="385763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/>
              <a:t>2024</a:t>
            </a:r>
            <a:r>
              <a:rPr lang="zh-TW" altLang="zh-TW" sz="1200" b="1" dirty="0"/>
              <a:t>系統性創新研討會與專案競賽</a:t>
            </a:r>
            <a:endParaRPr lang="zh-TW" altLang="zh-TW" sz="1200" dirty="0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37B007D9-02CF-F1A6-49E0-DF41FC666F3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34" y="6345133"/>
            <a:ext cx="21727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圖片 16">
            <a:extLst>
              <a:ext uri="{FF2B5EF4-FFF2-40B4-BE49-F238E27FC236}">
                <a16:creationId xmlns:a16="http://schemas.microsoft.com/office/drawing/2014/main" id="{A6A962CC-3728-F50D-DA61-BE2E0A129C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41" y="6351581"/>
            <a:ext cx="243571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7376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39391"/>
            <a:ext cx="8807896" cy="51259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9779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29232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45144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1A6B443-0B28-4759-9DEC-8E7C728D2CFD}"/>
              </a:ext>
            </a:extLst>
          </p:cNvPr>
          <p:cNvGrpSpPr>
            <a:grpSpLocks/>
          </p:cNvGrpSpPr>
          <p:nvPr/>
        </p:nvGrpSpPr>
        <p:grpSpPr bwMode="auto">
          <a:xfrm>
            <a:off x="0" y="288925"/>
            <a:ext cx="1003300" cy="793750"/>
            <a:chOff x="0" y="192"/>
            <a:chExt cx="678" cy="553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CCBEFD37-EAF1-49A8-94B9-C5E60D87AAA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5" y="192"/>
              <a:ext cx="29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8" name="Rectangle 4">
              <a:extLst>
                <a:ext uri="{FF2B5EF4-FFF2-40B4-BE49-F238E27FC236}">
                  <a16:creationId xmlns:a16="http://schemas.microsoft.com/office/drawing/2014/main" id="{9FD2BC9A-30C4-41B9-9879-BBA21D3FD6FD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92"/>
              <a:ext cx="219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9" name="Rectangle 5">
              <a:extLst>
                <a:ext uri="{FF2B5EF4-FFF2-40B4-BE49-F238E27FC236}">
                  <a16:creationId xmlns:a16="http://schemas.microsoft.com/office/drawing/2014/main" id="{61B57279-7E61-4DE5-A8CC-833F527E501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2" y="432"/>
              <a:ext cx="283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0" name="Rectangle 6">
              <a:extLst>
                <a:ext uri="{FF2B5EF4-FFF2-40B4-BE49-F238E27FC236}">
                  <a16:creationId xmlns:a16="http://schemas.microsoft.com/office/drawing/2014/main" id="{9083C8A2-4529-40B0-94C0-680EAAD1B27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32" y="432"/>
              <a:ext cx="246" cy="2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1" name="Rectangle 7">
              <a:extLst>
                <a:ext uri="{FF2B5EF4-FFF2-40B4-BE49-F238E27FC236}">
                  <a16:creationId xmlns:a16="http://schemas.microsoft.com/office/drawing/2014/main" id="{50474473-D8E3-4868-BFF7-450549DBAF9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80"/>
              <a:ext cx="375" cy="26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FE6A629C-1CAD-4442-A869-CF23EC16A9C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78E9F00C-B054-4EC7-9DDF-132F09BF8445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900" y="938213"/>
            <a:ext cx="8636000" cy="3016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887B2AAF-272C-4944-A32C-E7A842CFF1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0738" y="252413"/>
            <a:ext cx="8391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DCD874BD-8947-4386-91B8-D9275EDD69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11238"/>
            <a:ext cx="880745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168844" name="Text Box 12">
            <a:extLst>
              <a:ext uri="{FF2B5EF4-FFF2-40B4-BE49-F238E27FC236}">
                <a16:creationId xmlns:a16="http://schemas.microsoft.com/office/drawing/2014/main" id="{FF4BC76E-03B0-4410-A154-09A08C9A5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50" y="6410325"/>
            <a:ext cx="36195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308" tIns="45655" rIns="91308" bIns="45655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fld id="{8D6DA86B-D11F-4743-A6F9-255E0053819C}" type="slidenum">
              <a:rPr lang="en-US" altLang="zh-TW" sz="1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TW" sz="1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786F98BD-FF97-4655-9786-ECED1E772C45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2372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8D802A6B-6402-6DD4-AE60-C015EAE7D59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8133" y="584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87C93B8E-75D2-7632-0F05-19DB07EF57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68133" y="6299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  <a:tab pos="549116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36838" algn="ctr"/>
                <a:tab pos="5273675" algn="r"/>
                <a:tab pos="5491163" algn="r"/>
              </a:tabLst>
            </a:pPr>
            <a:r>
              <a:rPr kumimoji="0" lang="en-US" altLang="zh-TW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                     </a:t>
            </a:r>
            <a:endParaRPr kumimoji="0" lang="en-US" altLang="zh-TW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1D71C99F-EC31-43BA-AA3B-1916AFC6A8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61824" y="6335013"/>
            <a:ext cx="2864772" cy="385763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/>
              <a:t>2024</a:t>
            </a:r>
            <a:r>
              <a:rPr lang="zh-TW" altLang="zh-TW" sz="1200" b="1" dirty="0"/>
              <a:t>系統性創新研討會與專案競賽</a:t>
            </a:r>
            <a:endParaRPr lang="zh-TW" altLang="zh-TW" sz="1200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841031D-1AB8-D3FA-DA74-FFDE34F3E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934" y="6345133"/>
            <a:ext cx="21727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0AFE816-8941-CCC6-42A7-E8C66CF62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41" y="6351581"/>
            <a:ext cx="243571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  <p:sldLayoutId id="2147484193" r:id="rId2"/>
    <p:sldLayoutId id="2147484194" r:id="rId3"/>
    <p:sldLayoutId id="214748419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0CAEB22-C992-4FAF-8046-D919DCE02F0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549275"/>
            <a:ext cx="7772400" cy="25828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 dirty="0"/>
              <a:t>投稿編號</a:t>
            </a:r>
            <a:r>
              <a:rPr lang="en-US" altLang="zh-TW" b="1"/>
              <a:t>ID-</a:t>
            </a:r>
            <a:r>
              <a:rPr lang="zh-TW" altLang="en-US" b="1"/>
              <a:t>標題 </a:t>
            </a:r>
            <a:br>
              <a:rPr lang="zh-TW" altLang="en-US" b="1"/>
            </a:br>
            <a:br>
              <a:rPr lang="en-US" altLang="zh-TW" dirty="0"/>
            </a:br>
            <a:endParaRPr lang="en-US" altLang="zh-TW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8E90BD8-DF20-49DA-B607-7A4DEAA0B0BA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573463"/>
            <a:ext cx="8135937" cy="1752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作者資訊               </a:t>
            </a:r>
            <a:endParaRPr lang="en-US" altLang="zh-TW" u="sng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日 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C9BBDE0-FC6F-4DA3-9E50-E7FA895AE2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報告大綱</a:t>
            </a:r>
            <a:endParaRPr lang="en-US" altLang="zh-TW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390B299-31A8-4DDB-BB6C-079346792D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1238"/>
            <a:ext cx="8763000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2" tIns="45653" rIns="91302" bIns="45653"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項目</a:t>
            </a: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313406A-B79E-4EBB-932C-E1613A7152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本文</a:t>
            </a:r>
            <a:r>
              <a:rPr lang="en-US" altLang="zh-TW"/>
              <a:t>(X/X)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0A39A1D0-4F54-4D75-AD12-98498A81C96B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6" name="內容版面配置區 8">
            <a:extLst>
              <a:ext uri="{FF2B5EF4-FFF2-40B4-BE49-F238E27FC236}">
                <a16:creationId xmlns:a16="http://schemas.microsoft.com/office/drawing/2014/main" id="{A2A65127-2ED4-4ED5-A238-038E918837A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125538"/>
            <a:ext cx="8807450" cy="5124450"/>
          </a:xfrm>
        </p:spPr>
        <p:txBody>
          <a:bodyPr/>
          <a:lstStyle/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標題與內文字體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中文標楷體、英文</a:t>
            </a:r>
            <a:r>
              <a:rPr lang="en-US" altLang="zh-TW" dirty="0">
                <a:latin typeface="Times New Roman" panose="02020603050405020304" pitchFamily="18" charset="0"/>
              </a:rPr>
              <a:t>Times News Roman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標題與內文字體大小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標題</a:t>
            </a:r>
            <a:r>
              <a:rPr lang="en-US" altLang="zh-TW" dirty="0">
                <a:latin typeface="Times New Roman" panose="02020603050405020304" pitchFamily="18" charset="0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</a:rPr>
              <a:t>上下、內文</a:t>
            </a:r>
            <a:r>
              <a:rPr lang="en-US" altLang="zh-TW" dirty="0">
                <a:latin typeface="Times New Roman" panose="02020603050405020304" pitchFamily="18" charset="0"/>
              </a:rPr>
              <a:t>28</a:t>
            </a:r>
            <a:r>
              <a:rPr lang="zh-TW" altLang="en-US" dirty="0">
                <a:latin typeface="Times New Roman" panose="02020603050405020304" pitchFamily="18" charset="0"/>
              </a:rPr>
              <a:t>上下。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    (</a:t>
            </a:r>
            <a:r>
              <a:rPr lang="zh-TW" altLang="en-US" dirty="0">
                <a:latin typeface="Times New Roman" panose="02020603050405020304" pitchFamily="18" charset="0"/>
              </a:rPr>
              <a:t>僅建議而不強制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標題與內文顏色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便於黑白印刷與報告投影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</a:rPr>
              <a:t>	(</a:t>
            </a:r>
            <a:r>
              <a:rPr lang="zh-TW" altLang="en-US" dirty="0">
                <a:latin typeface="Times New Roman" panose="02020603050405020304" pitchFamily="18" charset="0"/>
              </a:rPr>
              <a:t>勿使用深色底圖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需包含參考文獻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dirty="0">
                <a:latin typeface="Times New Roman" panose="02020603050405020304" pitchFamily="18" charset="0"/>
              </a:rPr>
              <a:t>檔案製作完成上傳至系統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2CB78A5-773B-46D9-9A57-E54AD5208B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結論</a:t>
            </a:r>
            <a:endParaRPr lang="en-US" altLang="zh-TW">
              <a:solidFill>
                <a:srgbClr val="FF0000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42F812EB-531B-4671-974A-755C5542643A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4" name="內容版面配置區 8">
            <a:extLst>
              <a:ext uri="{FF2B5EF4-FFF2-40B4-BE49-F238E27FC236}">
                <a16:creationId xmlns:a16="http://schemas.microsoft.com/office/drawing/2014/main" id="{07A2395B-A219-4D17-9E7C-6F3617CFF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pPr>
              <a:defRPr/>
            </a:pP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_CourseSlideTemplate-080201">
  <a:themeElements>
    <a:clrScheme name="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i2013gc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SSI-Template</Template>
  <TotalTime>13222</TotalTime>
  <Words>175</Words>
  <Application>Microsoft Office PowerPoint</Application>
  <PresentationFormat>如螢幕大小 (4:3)</PresentationFormat>
  <Paragraphs>24</Paragraphs>
  <Slides>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Tahoma</vt:lpstr>
      <vt:lpstr>Times New Roman</vt:lpstr>
      <vt:lpstr>Wingdings</vt:lpstr>
      <vt:lpstr>2_CourseSlideTemplate-080201</vt:lpstr>
      <vt:lpstr>投稿編號ID-標題   </vt:lpstr>
      <vt:lpstr>報告大綱</vt:lpstr>
      <vt:lpstr>本文(X/X)</vt:lpstr>
      <vt:lpstr>結論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系統化創新方法</dc:title>
  <dc:creator>HsuCheng Ho</dc:creator>
  <cp:lastModifiedBy>Chiaoling NI</cp:lastModifiedBy>
  <cp:revision>2750</cp:revision>
  <dcterms:created xsi:type="dcterms:W3CDTF">2005-01-31T06:31:25Z</dcterms:created>
  <dcterms:modified xsi:type="dcterms:W3CDTF">2023-09-05T08:24:30Z</dcterms:modified>
</cp:coreProperties>
</file>