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3" r:id="rId1"/>
  </p:sldMasterIdLst>
  <p:notesMasterIdLst>
    <p:notesMasterId r:id="rId8"/>
  </p:notesMasterIdLst>
  <p:handoutMasterIdLst>
    <p:handoutMasterId r:id="rId9"/>
  </p:handoutMasterIdLst>
  <p:sldIdLst>
    <p:sldId id="1878" r:id="rId2"/>
    <p:sldId id="1879" r:id="rId3"/>
    <p:sldId id="1780" r:id="rId4"/>
    <p:sldId id="1881" r:id="rId5"/>
    <p:sldId id="1880" r:id="rId6"/>
    <p:sldId id="1882" r:id="rId7"/>
  </p:sldIdLst>
  <p:sldSz cx="9144000" cy="6858000" type="screen4x3"/>
  <p:notesSz cx="7099300" cy="10234613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25DE06"/>
    <a:srgbClr val="06DE1B"/>
    <a:srgbClr val="0000CC"/>
    <a:srgbClr val="FFFF99"/>
    <a:srgbClr val="B2B2B2"/>
    <a:srgbClr val="C0C0C0"/>
    <a:srgbClr val="FF3300"/>
    <a:srgbClr val="FF006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21" autoAdjust="0"/>
    <p:restoredTop sz="94727" autoAdjust="0"/>
  </p:normalViewPr>
  <p:slideViewPr>
    <p:cSldViewPr>
      <p:cViewPr varScale="1">
        <p:scale>
          <a:sx n="82" d="100"/>
          <a:sy n="82" d="100"/>
        </p:scale>
        <p:origin x="-138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54" y="-102"/>
      </p:cViewPr>
      <p:guideLst>
        <p:guide orient="horz" pos="3224"/>
        <p:guide pos="2236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xmlns="" id="{1FF11FB4-5205-4046-A228-B82CBF065CF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t" anchorCtr="0" compatLnSpc="1">
            <a:prstTxWarp prst="textNoShape">
              <a:avLst/>
            </a:prstTxWarp>
          </a:bodyPr>
          <a:lstStyle>
            <a:lvl1pPr defTabSz="895350" eaLnBrk="1" hangingPunct="1"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xmlns="" id="{C1377ADC-B64F-432C-9653-A590B65C7421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t" anchorCtr="0" compatLnSpc="1">
            <a:prstTxWarp prst="textNoShape">
              <a:avLst/>
            </a:prstTxWarp>
          </a:bodyPr>
          <a:lstStyle>
            <a:lvl1pPr algn="r" defTabSz="895350" eaLnBrk="1" hangingPunct="1"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292" name="Rectangle 4">
            <a:extLst>
              <a:ext uri="{FF2B5EF4-FFF2-40B4-BE49-F238E27FC236}">
                <a16:creationId xmlns:a16="http://schemas.microsoft.com/office/drawing/2014/main" xmlns="" id="{5AE99C24-09C4-4B6A-8788-CDB7BC3873DC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b" anchorCtr="0" compatLnSpc="1">
            <a:prstTxWarp prst="textNoShape">
              <a:avLst/>
            </a:prstTxWarp>
          </a:bodyPr>
          <a:lstStyle>
            <a:lvl1pPr defTabSz="895350" eaLnBrk="1" hangingPunct="1"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293" name="Rectangle 5">
            <a:extLst>
              <a:ext uri="{FF2B5EF4-FFF2-40B4-BE49-F238E27FC236}">
                <a16:creationId xmlns:a16="http://schemas.microsoft.com/office/drawing/2014/main" xmlns="" id="{9B62BDC7-B816-491D-AF60-B37FE2D9AA18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b" anchorCtr="0" compatLnSpc="1">
            <a:prstTxWarp prst="textNoShape">
              <a:avLst/>
            </a:prstTxWarp>
          </a:bodyPr>
          <a:lstStyle>
            <a:lvl1pPr algn="r" defTabSz="895350" eaLnBrk="1" hangingPunct="1">
              <a:defRPr sz="11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49F7F86D-8A68-4F8F-A6D9-0D7586F6C65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xmlns="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xmlns="" id="{92566EAE-D988-46A9-A8FB-FE247F411DD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t" anchorCtr="0" compatLnSpc="1">
            <a:prstTxWarp prst="textNoShape">
              <a:avLst/>
            </a:prstTxWarp>
          </a:bodyPr>
          <a:lstStyle>
            <a:lvl1pPr defTabSz="895350" eaLnBrk="1" hangingPunct="1"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xmlns="" id="{92FCB499-7BF2-4104-B699-AA5836B3F29F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t" anchorCtr="0" compatLnSpc="1">
            <a:prstTxWarp prst="textNoShape">
              <a:avLst/>
            </a:prstTxWarp>
          </a:bodyPr>
          <a:lstStyle>
            <a:lvl1pPr algn="r" defTabSz="895350" eaLnBrk="1" hangingPunct="1"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xmlns="" id="{1D9B9574-FC1F-4DDD-87AF-A14DD955BEB6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6763"/>
            <a:ext cx="5119687" cy="38401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4341" name="Rectangle 5">
            <a:extLst>
              <a:ext uri="{FF2B5EF4-FFF2-40B4-BE49-F238E27FC236}">
                <a16:creationId xmlns:a16="http://schemas.microsoft.com/office/drawing/2014/main" xmlns="" id="{505E5992-6E51-47CA-B652-3CD4C8E55C5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2513"/>
            <a:ext cx="5680075" cy="46053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14342" name="Rectangle 6">
            <a:extLst>
              <a:ext uri="{FF2B5EF4-FFF2-40B4-BE49-F238E27FC236}">
                <a16:creationId xmlns:a16="http://schemas.microsoft.com/office/drawing/2014/main" xmlns="" id="{107845BB-35D6-4527-825D-09A26A10362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b" anchorCtr="0" compatLnSpc="1">
            <a:prstTxWarp prst="textNoShape">
              <a:avLst/>
            </a:prstTxWarp>
          </a:bodyPr>
          <a:lstStyle>
            <a:lvl1pPr defTabSz="895350" eaLnBrk="1" hangingPunct="1"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4343" name="Rectangle 7">
            <a:extLst>
              <a:ext uri="{FF2B5EF4-FFF2-40B4-BE49-F238E27FC236}">
                <a16:creationId xmlns:a16="http://schemas.microsoft.com/office/drawing/2014/main" xmlns="" id="{D414F7F9-0275-421F-B07B-A868BB3C809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b" anchorCtr="0" compatLnSpc="1">
            <a:prstTxWarp prst="textNoShape">
              <a:avLst/>
            </a:prstTxWarp>
          </a:bodyPr>
          <a:lstStyle>
            <a:lvl1pPr algn="r" defTabSz="895350" eaLnBrk="1" hangingPunct="1">
              <a:defRPr sz="11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2AA250C0-4B4F-4315-9446-7583DA08CA5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xmlns="" id="{A709C5B2-DB97-4FC1-919E-77876AA21C2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766763"/>
            <a:ext cx="5119688" cy="3840162"/>
          </a:xfrm>
          <a:ln/>
        </p:spPr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xmlns="" id="{F7287AEC-6CE2-4185-8961-58238A2FC9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/>
            <a:r>
              <a:rPr lang="en-US" altLang="zh-TW"/>
              <a:t>Purposes:</a:t>
            </a:r>
          </a:p>
          <a:p>
            <a:pPr marL="228600" indent="-228600"/>
            <a:r>
              <a:rPr lang="en-US" altLang="zh-TW"/>
              <a:t>I was told that there are a number of academic people in the conference</a:t>
            </a:r>
          </a:p>
          <a:p>
            <a:pPr marL="228600" indent="-228600">
              <a:buFontTx/>
              <a:buAutoNum type="arabicParenR"/>
            </a:pPr>
            <a:r>
              <a:rPr lang="en-US" altLang="zh-TW"/>
              <a:t>Layout an overview of the knowledge of SI and point out some opportunities for SI/TRIZ researches.</a:t>
            </a:r>
          </a:p>
          <a:p>
            <a:pPr marL="228600" indent="-228600">
              <a:buFontTx/>
              <a:buAutoNum type="arabicParenR"/>
            </a:pPr>
            <a:r>
              <a:rPr lang="en-US" altLang="zh-TW"/>
              <a:t>Introduce you to the Society of Systematic Innovation and Share with you the status &amp; develop strategies in Taiwan and to the Greater Chinese areas.</a:t>
            </a:r>
          </a:p>
          <a:p>
            <a:pPr marL="228600" indent="-228600">
              <a:buFontTx/>
              <a:buAutoNum type="arabicParenR"/>
            </a:pPr>
            <a:r>
              <a:rPr lang="en-US" altLang="zh-TW"/>
              <a:t>Call for your participations to the upcoming 2</a:t>
            </a:r>
            <a:r>
              <a:rPr lang="en-US" altLang="zh-TW" baseline="30000"/>
              <a:t>nd</a:t>
            </a:r>
            <a:r>
              <a:rPr lang="en-US" altLang="zh-TW"/>
              <a:t> ICSI and submit papers to the International Journal of Systematic Innovation.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>
            <a:extLst>
              <a:ext uri="{FF2B5EF4-FFF2-40B4-BE49-F238E27FC236}">
                <a16:creationId xmlns:a16="http://schemas.microsoft.com/office/drawing/2014/main" xmlns="" id="{E00459BB-F722-401D-B96C-6C6FFB3A13C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94CAD6A9-C8D8-489F-9E27-2AD3EB18B81F}" type="slidenum">
              <a:rPr lang="en-US" altLang="zh-TW" sz="1100" smtClean="0"/>
              <a:pPr>
                <a:spcBef>
                  <a:spcPct val="0"/>
                </a:spcBef>
              </a:pPr>
              <a:t>3</a:t>
            </a:fld>
            <a:endParaRPr lang="en-US" altLang="zh-TW" sz="1100"/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xmlns="" id="{F0350938-C923-4BF1-809E-EE522A20225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766763"/>
            <a:ext cx="5119688" cy="3840162"/>
          </a:xfrm>
          <a:ln/>
        </p:spPr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xmlns="" id="{00DE7344-EE8A-4003-B9C8-C68407A54F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>
            <a:extLst>
              <a:ext uri="{FF2B5EF4-FFF2-40B4-BE49-F238E27FC236}">
                <a16:creationId xmlns:a16="http://schemas.microsoft.com/office/drawing/2014/main" xmlns="" id="{9A3963AC-9C91-4676-8AD8-1E8A9463734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B9F567B6-888C-47D6-B6E6-7F93C0244364}" type="slidenum">
              <a:rPr lang="en-US" altLang="zh-TW" sz="1100" smtClean="0"/>
              <a:pPr>
                <a:spcBef>
                  <a:spcPct val="0"/>
                </a:spcBef>
              </a:pPr>
              <a:t>5</a:t>
            </a:fld>
            <a:endParaRPr lang="en-US" altLang="zh-TW" sz="1100"/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xmlns="" id="{5D91487E-DF50-4BB6-92D0-83EC641CBE1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766763"/>
            <a:ext cx="5119688" cy="3840162"/>
          </a:xfrm>
          <a:ln/>
        </p:spPr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xmlns="" id="{A61C5409-581C-4BD4-9B82-DA75203D9C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xmlns="" id="{FBDF8A47-4759-4971-91DF-02AB3BCCFBF2}"/>
              </a:ext>
            </a:extLst>
          </p:cNvPr>
          <p:cNvGrpSpPr>
            <a:grpSpLocks/>
          </p:cNvGrpSpPr>
          <p:nvPr/>
        </p:nvGrpSpPr>
        <p:grpSpPr bwMode="auto">
          <a:xfrm>
            <a:off x="423863" y="1912938"/>
            <a:ext cx="711200" cy="473075"/>
            <a:chOff x="720" y="336"/>
            <a:chExt cx="624" cy="432"/>
          </a:xfrm>
        </p:grpSpPr>
        <p:sp>
          <p:nvSpPr>
            <p:cNvPr id="5" name="Rectangle 3">
              <a:extLst>
                <a:ext uri="{FF2B5EF4-FFF2-40B4-BE49-F238E27FC236}">
                  <a16:creationId xmlns:a16="http://schemas.microsoft.com/office/drawing/2014/main" xmlns="" id="{F8D64D73-FC2D-4F15-B4BD-2E1456E2AD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0" y="336"/>
              <a:ext cx="384" cy="432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/>
            </a:p>
          </p:txBody>
        </p:sp>
        <p:sp>
          <p:nvSpPr>
            <p:cNvPr id="6" name="Rectangle 4">
              <a:extLst>
                <a:ext uri="{FF2B5EF4-FFF2-40B4-BE49-F238E27FC236}">
                  <a16:creationId xmlns:a16="http://schemas.microsoft.com/office/drawing/2014/main" xmlns="" id="{CC8FF370-49FE-4AF3-9F20-B60D8123FB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6" y="336"/>
              <a:ext cx="288" cy="432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/>
            </a:p>
          </p:txBody>
        </p:sp>
      </p:grpSp>
      <p:grpSp>
        <p:nvGrpSpPr>
          <p:cNvPr id="7" name="Group 5">
            <a:extLst>
              <a:ext uri="{FF2B5EF4-FFF2-40B4-BE49-F238E27FC236}">
                <a16:creationId xmlns:a16="http://schemas.microsoft.com/office/drawing/2014/main" xmlns="" id="{E9D55529-8C84-45B3-9AFF-56B84E55A852}"/>
              </a:ext>
            </a:extLst>
          </p:cNvPr>
          <p:cNvGrpSpPr>
            <a:grpSpLocks/>
          </p:cNvGrpSpPr>
          <p:nvPr/>
        </p:nvGrpSpPr>
        <p:grpSpPr bwMode="auto">
          <a:xfrm>
            <a:off x="547688" y="2335213"/>
            <a:ext cx="738187" cy="474662"/>
            <a:chOff x="912" y="2640"/>
            <a:chExt cx="672" cy="432"/>
          </a:xfrm>
        </p:grpSpPr>
        <p:sp>
          <p:nvSpPr>
            <p:cNvPr id="8" name="Rectangle 6">
              <a:extLst>
                <a:ext uri="{FF2B5EF4-FFF2-40B4-BE49-F238E27FC236}">
                  <a16:creationId xmlns:a16="http://schemas.microsoft.com/office/drawing/2014/main" xmlns="" id="{EEC923C1-D4C0-4050-9F9D-65E7770146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2640"/>
              <a:ext cx="384" cy="43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/>
            </a:p>
          </p:txBody>
        </p:sp>
        <p:sp>
          <p:nvSpPr>
            <p:cNvPr id="9" name="Rectangle 7">
              <a:extLst>
                <a:ext uri="{FF2B5EF4-FFF2-40B4-BE49-F238E27FC236}">
                  <a16:creationId xmlns:a16="http://schemas.microsoft.com/office/drawing/2014/main" xmlns="" id="{87BE9363-2D46-41DA-8F02-E29C390ACC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9" y="2640"/>
              <a:ext cx="335" cy="432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/>
            </a:p>
          </p:txBody>
        </p:sp>
      </p:grpSp>
      <p:sp>
        <p:nvSpPr>
          <p:cNvPr id="10" name="Rectangle 8">
            <a:extLst>
              <a:ext uri="{FF2B5EF4-FFF2-40B4-BE49-F238E27FC236}">
                <a16:creationId xmlns:a16="http://schemas.microsoft.com/office/drawing/2014/main" xmlns="" id="{B9A16454-98E6-4AA0-9503-276D81E181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938" y="2262188"/>
            <a:ext cx="560387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11" name="Rectangle 9">
            <a:extLst>
              <a:ext uri="{FF2B5EF4-FFF2-40B4-BE49-F238E27FC236}">
                <a16:creationId xmlns:a16="http://schemas.microsoft.com/office/drawing/2014/main" xmlns="" id="{E83E0F51-8D0E-4189-8597-BA271B83AD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938" y="1804988"/>
            <a:ext cx="30162" cy="105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12" name="Rectangle 10">
            <a:extLst>
              <a:ext uri="{FF2B5EF4-FFF2-40B4-BE49-F238E27FC236}">
                <a16:creationId xmlns:a16="http://schemas.microsoft.com/office/drawing/2014/main" xmlns="" id="{A4E7418A-83B0-4AF7-8FBF-E3B32B036D88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358775" y="2598738"/>
            <a:ext cx="8637588" cy="55562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13" name="Rectangle 14">
            <a:extLst>
              <a:ext uri="{FF2B5EF4-FFF2-40B4-BE49-F238E27FC236}">
                <a16:creationId xmlns:a16="http://schemas.microsoft.com/office/drawing/2014/main" xmlns="" id="{94E234D4-151F-40D2-8F36-23E19A40097B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250825" y="6135688"/>
            <a:ext cx="8636000" cy="30162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113" tIns="64556" rIns="129113" bIns="64556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endParaRPr lang="zh-TW" altLang="zh-TW"/>
          </a:p>
        </p:txBody>
      </p:sp>
      <p:sp>
        <p:nvSpPr>
          <p:cNvPr id="14" name="Rectangle 20">
            <a:extLst>
              <a:ext uri="{FF2B5EF4-FFF2-40B4-BE49-F238E27FC236}">
                <a16:creationId xmlns:a16="http://schemas.microsoft.com/office/drawing/2014/main" xmlns="" id="{F1F21239-4F6F-47A2-BEB2-91A2AB53333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215074" y="6250010"/>
            <a:ext cx="2320925" cy="465138"/>
          </a:xfrm>
          <a:prstGeom prst="rect">
            <a:avLst/>
          </a:prstGeom>
          <a:noFill/>
          <a:ln>
            <a:noFill/>
          </a:ln>
        </p:spPr>
        <p:txBody>
          <a:bodyPr lIns="91302" tIns="45653" rIns="91302" bIns="45653" anchor="b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lang="en-US" altLang="zh-TW" sz="1200" b="1" dirty="0" smtClean="0"/>
              <a:t>2023</a:t>
            </a:r>
            <a:endParaRPr lang="en-US" altLang="zh-TW" sz="1200" b="1" dirty="0"/>
          </a:p>
          <a:p>
            <a:pPr>
              <a:defRPr/>
            </a:pPr>
            <a:r>
              <a:rPr lang="zh-TW" altLang="zh-TW" sz="1200" b="1" dirty="0"/>
              <a:t>系統性創新研討會與專案競賽</a:t>
            </a:r>
            <a:endParaRPr lang="zh-TW" altLang="zh-TW" sz="1200" dirty="0"/>
          </a:p>
        </p:txBody>
      </p:sp>
      <p:sp>
        <p:nvSpPr>
          <p:cNvPr id="2169867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860425" y="1227138"/>
            <a:ext cx="7772400" cy="13589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 altLang="en-US" noProof="0" dirty="0"/>
              <a:t>按一下以編輯母片標題樣式</a:t>
            </a:r>
          </a:p>
        </p:txBody>
      </p:sp>
      <p:sp>
        <p:nvSpPr>
          <p:cNvPr id="2169868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62075" y="3248025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>
                <a:latin typeface="+mj-ea"/>
                <a:ea typeface="+mj-ea"/>
              </a:defRPr>
            </a:lvl1pPr>
          </a:lstStyle>
          <a:p>
            <a:pPr lvl="0"/>
            <a:r>
              <a:rPr lang="zh-TW" altLang="en-US" noProof="0" dirty="0"/>
              <a:t>按一下以編輯母片副標題樣式</a:t>
            </a:r>
          </a:p>
        </p:txBody>
      </p:sp>
      <p:sp>
        <p:nvSpPr>
          <p:cNvPr id="18" name="Rectangle 13">
            <a:extLst>
              <a:ext uri="{FF2B5EF4-FFF2-40B4-BE49-F238E27FC236}">
                <a16:creationId xmlns:a16="http://schemas.microsoft.com/office/drawing/2014/main" xmlns="" id="{DBAE7FC0-9A94-4D6A-A4EF-88EAA2470232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 bwMode="auto">
          <a:xfrm>
            <a:off x="8272463" y="6354763"/>
            <a:ext cx="871537" cy="433387"/>
          </a:xfrm>
          <a:prstGeom prst="rect">
            <a:avLst/>
          </a:prstGeom>
        </p:spPr>
        <p:txBody>
          <a:bodyPr vert="horz" wrap="square" lIns="91302" tIns="45653" rIns="91302" bIns="4565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5C5B05AD-1603-42C5-846B-104CE7C3E0C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19" name="圖片 18" descr="0(已去底)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85720" y="6215082"/>
            <a:ext cx="5572164" cy="619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330124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7504" y="1039391"/>
            <a:ext cx="8807896" cy="5125913"/>
          </a:xfrm>
        </p:spPr>
        <p:txBody>
          <a:bodyPr/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xmlns="" val="32569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xmlns="" val="1977903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</p:spTree>
    <p:extLst>
      <p:ext uri="{BB962C8B-B14F-4D97-AF65-F5344CB8AC3E}">
        <p14:creationId xmlns:p14="http://schemas.microsoft.com/office/powerpoint/2010/main" xmlns="" val="3127596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xmlns="" id="{7ABD6377-1B45-4BE9-BF5E-528502204215}"/>
              </a:ext>
            </a:extLst>
          </p:cNvPr>
          <p:cNvGrpSpPr>
            <a:grpSpLocks/>
          </p:cNvGrpSpPr>
          <p:nvPr/>
        </p:nvGrpSpPr>
        <p:grpSpPr bwMode="auto">
          <a:xfrm>
            <a:off x="0" y="288925"/>
            <a:ext cx="1003300" cy="793750"/>
            <a:chOff x="0" y="192"/>
            <a:chExt cx="678" cy="553"/>
          </a:xfrm>
        </p:grpSpPr>
        <p:sp>
          <p:nvSpPr>
            <p:cNvPr id="2" name="Rectangle 3">
              <a:extLst>
                <a:ext uri="{FF2B5EF4-FFF2-40B4-BE49-F238E27FC236}">
                  <a16:creationId xmlns:a16="http://schemas.microsoft.com/office/drawing/2014/main" xmlns="" id="{DEA36B78-7B21-4A01-A847-22CD43C783CA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95" y="192"/>
              <a:ext cx="295" cy="29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lIns="129113" tIns="64556" rIns="129113" bIns="64556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defRPr/>
              </a:pPr>
              <a:endParaRPr lang="zh-TW" altLang="zh-TW"/>
            </a:p>
          </p:txBody>
        </p:sp>
        <p:sp>
          <p:nvSpPr>
            <p:cNvPr id="1038" name="Rectangle 4">
              <a:extLst>
                <a:ext uri="{FF2B5EF4-FFF2-40B4-BE49-F238E27FC236}">
                  <a16:creationId xmlns:a16="http://schemas.microsoft.com/office/drawing/2014/main" xmlns="" id="{0B193CFD-2217-401C-B99C-0588B5183AC2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336" y="192"/>
              <a:ext cx="219" cy="298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lIns="129113" tIns="64556" rIns="129113" bIns="64556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defRPr/>
              </a:pPr>
              <a:endParaRPr lang="zh-TW" altLang="zh-TW"/>
            </a:p>
          </p:txBody>
        </p:sp>
        <p:sp>
          <p:nvSpPr>
            <p:cNvPr id="1039" name="Rectangle 5">
              <a:extLst>
                <a:ext uri="{FF2B5EF4-FFF2-40B4-BE49-F238E27FC236}">
                  <a16:creationId xmlns:a16="http://schemas.microsoft.com/office/drawing/2014/main" xmlns="" id="{73B98374-4DAF-4DEF-96F0-D4BB9F9C7582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192" y="432"/>
              <a:ext cx="283" cy="240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 wrap="none" lIns="129113" tIns="64556" rIns="129113" bIns="64556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defRPr/>
              </a:pPr>
              <a:endParaRPr lang="zh-TW" altLang="zh-TW"/>
            </a:p>
          </p:txBody>
        </p:sp>
        <p:sp>
          <p:nvSpPr>
            <p:cNvPr id="1040" name="Rectangle 6">
              <a:extLst>
                <a:ext uri="{FF2B5EF4-FFF2-40B4-BE49-F238E27FC236}">
                  <a16:creationId xmlns:a16="http://schemas.microsoft.com/office/drawing/2014/main" xmlns="" id="{068CD447-A13F-4726-B00B-F61CEF67AEC9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432" y="432"/>
              <a:ext cx="246" cy="24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lIns="129113" tIns="64556" rIns="129113" bIns="64556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defRPr/>
              </a:pPr>
              <a:endParaRPr lang="zh-TW" altLang="zh-TW"/>
            </a:p>
          </p:txBody>
        </p:sp>
        <p:sp>
          <p:nvSpPr>
            <p:cNvPr id="1041" name="Rectangle 7">
              <a:extLst>
                <a:ext uri="{FF2B5EF4-FFF2-40B4-BE49-F238E27FC236}">
                  <a16:creationId xmlns:a16="http://schemas.microsoft.com/office/drawing/2014/main" xmlns="" id="{07228878-262F-4722-92EA-C945DF0673F6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0" y="480"/>
              <a:ext cx="375" cy="265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</p:spPr>
          <p:txBody>
            <a:bodyPr wrap="none" lIns="129113" tIns="64556" rIns="129113" bIns="64556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defRPr/>
              </a:pPr>
              <a:endParaRPr lang="zh-TW" altLang="zh-TW"/>
            </a:p>
          </p:txBody>
        </p:sp>
      </p:grpSp>
      <p:sp>
        <p:nvSpPr>
          <p:cNvPr id="1027" name="Rectangle 8">
            <a:extLst>
              <a:ext uri="{FF2B5EF4-FFF2-40B4-BE49-F238E27FC236}">
                <a16:creationId xmlns:a16="http://schemas.microsoft.com/office/drawing/2014/main" xmlns="" id="{D39A10B6-8BDB-4A1A-AB19-CF404209FD41}"/>
              </a:ext>
            </a:extLst>
          </p:cNvPr>
          <p:cNvSpPr>
            <a:spLocks noChangeArrowheads="1"/>
          </p:cNvSpPr>
          <p:nvPr/>
        </p:nvSpPr>
        <p:spPr bwMode="gray">
          <a:xfrm>
            <a:off x="430213" y="215900"/>
            <a:ext cx="31750" cy="9921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none" lIns="129113" tIns="64556" rIns="129113" bIns="64556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endParaRPr lang="zh-TW" altLang="zh-TW"/>
          </a:p>
        </p:txBody>
      </p:sp>
      <p:sp>
        <p:nvSpPr>
          <p:cNvPr id="1028" name="Rectangle 9">
            <a:extLst>
              <a:ext uri="{FF2B5EF4-FFF2-40B4-BE49-F238E27FC236}">
                <a16:creationId xmlns:a16="http://schemas.microsoft.com/office/drawing/2014/main" xmlns="" id="{44B8BC9C-B1E4-4A8F-B6A6-AF06F8046C22}"/>
              </a:ext>
            </a:extLst>
          </p:cNvPr>
          <p:cNvSpPr>
            <a:spLocks noChangeArrowheads="1"/>
          </p:cNvSpPr>
          <p:nvPr/>
        </p:nvSpPr>
        <p:spPr bwMode="gray">
          <a:xfrm>
            <a:off x="215900" y="938213"/>
            <a:ext cx="8636000" cy="30162"/>
          </a:xfrm>
          <a:prstGeom prst="rect">
            <a:avLst/>
          </a:prstGeom>
          <a:solidFill>
            <a:srgbClr val="FF0000"/>
          </a:solidFill>
          <a:ln w="12700">
            <a:solidFill>
              <a:srgbClr val="FF0000"/>
            </a:solidFill>
            <a:miter lim="800000"/>
            <a:headEnd/>
            <a:tailEnd/>
          </a:ln>
        </p:spPr>
        <p:txBody>
          <a:bodyPr wrap="none" lIns="129113" tIns="64556" rIns="129113" bIns="64556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endParaRPr lang="zh-TW" altLang="zh-TW"/>
          </a:p>
        </p:txBody>
      </p:sp>
      <p:sp>
        <p:nvSpPr>
          <p:cNvPr id="1029" name="Rectangle 10">
            <a:extLst>
              <a:ext uri="{FF2B5EF4-FFF2-40B4-BE49-F238E27FC236}">
                <a16:creationId xmlns:a16="http://schemas.microsoft.com/office/drawing/2014/main" xmlns="" id="{BFF429B4-D71F-4DA3-8956-517796ADBC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20738" y="252413"/>
            <a:ext cx="8391525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02" tIns="45653" rIns="91302" bIns="45653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30" name="Rectangle 11">
            <a:extLst>
              <a:ext uri="{FF2B5EF4-FFF2-40B4-BE49-F238E27FC236}">
                <a16:creationId xmlns:a16="http://schemas.microsoft.com/office/drawing/2014/main" xmlns="" id="{2FABE46E-EF7F-4291-89D8-87633588CE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7950" y="1011238"/>
            <a:ext cx="8807450" cy="515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02" tIns="45653" rIns="91302" bIns="456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2168844" name="Text Box 12">
            <a:extLst>
              <a:ext uri="{FF2B5EF4-FFF2-40B4-BE49-F238E27FC236}">
                <a16:creationId xmlns:a16="http://schemas.microsoft.com/office/drawing/2014/main" xmlns="" id="{6BA8DEB0-130A-4684-B36B-A1210D1B12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0450" y="6410325"/>
            <a:ext cx="36195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91308" tIns="45655" rIns="91308" bIns="45655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fld id="{CABB25FC-E40C-4508-9706-334C901EC293}" type="slidenum">
              <a:rPr lang="en-US" altLang="zh-TW" sz="1200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pPr>
                <a:defRPr/>
              </a:pPr>
              <a:t>‹#›</a:t>
            </a:fld>
            <a:endParaRPr lang="en-US" altLang="zh-TW" sz="1200" i="1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1032" name="Rectangle 14">
            <a:extLst>
              <a:ext uri="{FF2B5EF4-FFF2-40B4-BE49-F238E27FC236}">
                <a16:creationId xmlns:a16="http://schemas.microsoft.com/office/drawing/2014/main" xmlns="" id="{91F06644-2604-4FEC-B475-2A010ACAA001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250825" y="6237288"/>
            <a:ext cx="8636000" cy="30162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113" tIns="64556" rIns="129113" bIns="64556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endParaRPr lang="zh-TW" altLang="zh-TW"/>
          </a:p>
        </p:txBody>
      </p:sp>
      <p:pic>
        <p:nvPicPr>
          <p:cNvPr id="17" name="圖片 16" descr="0(已去底).png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285720" y="6215082"/>
            <a:ext cx="5572164" cy="619472"/>
          </a:xfrm>
          <a:prstGeom prst="rect">
            <a:avLst/>
          </a:prstGeom>
        </p:spPr>
      </p:pic>
      <p:sp>
        <p:nvSpPr>
          <p:cNvPr id="18" name="Rectangle 20">
            <a:extLst>
              <a:ext uri="{FF2B5EF4-FFF2-40B4-BE49-F238E27FC236}">
                <a16:creationId xmlns:a16="http://schemas.microsoft.com/office/drawing/2014/main" xmlns="" id="{F1F21239-4F6F-47A2-BEB2-91A2AB53333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215074" y="6250010"/>
            <a:ext cx="2320925" cy="465138"/>
          </a:xfrm>
          <a:prstGeom prst="rect">
            <a:avLst/>
          </a:prstGeom>
          <a:noFill/>
          <a:ln>
            <a:noFill/>
          </a:ln>
        </p:spPr>
        <p:txBody>
          <a:bodyPr lIns="91302" tIns="45653" rIns="91302" bIns="45653" anchor="b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lang="en-US" altLang="zh-TW" sz="1200" b="1" dirty="0" smtClean="0"/>
              <a:t>2023</a:t>
            </a:r>
            <a:endParaRPr lang="en-US" altLang="zh-TW" sz="1200" b="1" dirty="0"/>
          </a:p>
          <a:p>
            <a:pPr>
              <a:defRPr/>
            </a:pPr>
            <a:r>
              <a:rPr lang="zh-TW" altLang="zh-TW" sz="1200" b="1" dirty="0"/>
              <a:t>系統性創新研討會與專案競賽</a:t>
            </a:r>
            <a:endParaRPr lang="zh-TW" altLang="zh-TW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11" r:id="rId1"/>
    <p:sldLayoutId id="2147484208" r:id="rId2"/>
    <p:sldLayoutId id="2147484209" r:id="rId3"/>
    <p:sldLayoutId id="2147484210" r:id="rId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kumimoji="1" sz="3200">
          <a:solidFill>
            <a:schemeClr val="tx1"/>
          </a:solidFill>
          <a:latin typeface="+mj-ea"/>
          <a:ea typeface="+mj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kumimoji="1" sz="3200">
          <a:solidFill>
            <a:schemeClr val="tx1"/>
          </a:solidFill>
          <a:latin typeface="+mj-ea"/>
          <a:ea typeface="+mj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kumimoji="1" sz="3200">
          <a:solidFill>
            <a:schemeClr val="tx1"/>
          </a:solidFill>
          <a:latin typeface="+mj-ea"/>
          <a:ea typeface="+mj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anose="05000000000000000000" pitchFamily="2" charset="2"/>
        <a:buChar char="n"/>
        <a:defRPr kumimoji="1" sz="3200">
          <a:solidFill>
            <a:schemeClr val="tx1"/>
          </a:solidFill>
          <a:latin typeface="+mj-ea"/>
          <a:ea typeface="+mj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kumimoji="1" sz="3200">
          <a:solidFill>
            <a:schemeClr val="tx1"/>
          </a:solidFill>
          <a:latin typeface="+mj-ea"/>
          <a:ea typeface="+mj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xmlns="" id="{A2CC74B7-D892-461B-9310-D879DB63B698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755650" y="549275"/>
            <a:ext cx="7772400" cy="194310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zh-TW" altLang="en-US" b="1">
                <a:solidFill>
                  <a:srgbClr val="FF0000"/>
                </a:solidFill>
              </a:rPr>
              <a:t>專案競賽</a:t>
            </a:r>
            <a:r>
              <a:rPr lang="zh-TW" altLang="en-US" b="1"/>
              <a:t>作品編號</a:t>
            </a:r>
            <a:r>
              <a:rPr lang="en-US" altLang="zh-TW" b="1"/>
              <a:t>ID-</a:t>
            </a:r>
            <a:r>
              <a:rPr lang="zh-TW" altLang="en-US" b="1"/>
              <a:t>標題 </a:t>
            </a:r>
            <a:endParaRPr lang="en-US" altLang="zh-TW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xmlns="" id="{0C5F2F57-5F84-4F49-AC55-5DC1A4329C84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468313" y="3573463"/>
            <a:ext cx="8135937" cy="1752600"/>
          </a:xfrm>
        </p:spPr>
        <p:txBody>
          <a:bodyPr/>
          <a:lstStyle/>
          <a:p>
            <a:pPr marL="0" indent="0" algn="ctr">
              <a:buFont typeface="Wingdings" panose="05000000000000000000" pitchFamily="2" charset="2"/>
              <a:buNone/>
              <a:defRPr/>
            </a:pPr>
            <a:r>
              <a:rPr lang="zh-TW" altLang="en-US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作者資訊               </a:t>
            </a:r>
            <a:endParaRPr lang="en-US" altLang="zh-TW" u="sng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indent="0" algn="ctr">
              <a:buFont typeface="Wingdings" panose="05000000000000000000" pitchFamily="2" charset="2"/>
              <a:buNone/>
              <a:defRPr/>
            </a:pPr>
            <a:r>
              <a:rPr lang="en-US" altLang="zh-TW" dirty="0" smtClean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2023</a:t>
            </a:r>
            <a:r>
              <a:rPr lang="zh-TW" altLang="en-US" dirty="0" smtClean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年</a:t>
            </a:r>
            <a:r>
              <a:rPr lang="en-US" altLang="zh-TW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01</a:t>
            </a:r>
            <a:r>
              <a:rPr lang="zh-TW" altLang="en-US" dirty="0" smtClean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月</a:t>
            </a:r>
            <a:r>
              <a:rPr lang="en-US" altLang="zh-TW" dirty="0" smtClean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14</a:t>
            </a:r>
            <a:r>
              <a:rPr lang="zh-TW" altLang="en-US" dirty="0" smtClean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日 </a:t>
            </a:r>
            <a:endParaRPr lang="en-US" altLang="zh-TW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xmlns="" id="{2FA9A0FA-8E73-43D4-965F-1EBC8FE551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報告大綱</a:t>
            </a:r>
            <a:endParaRPr lang="en-US" altLang="zh-TW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xmlns="" id="{F07774A6-641C-435B-AA5C-4E1F8CC1E6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011238"/>
            <a:ext cx="8763000" cy="534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02" tIns="45653" rIns="91302" bIns="45653"/>
          <a:lstStyle/>
          <a:p>
            <a:pPr marL="609600" indent="-6096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/>
            </a:pPr>
            <a:r>
              <a:rPr lang="zh-TW" altLang="en-US" sz="3200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項目</a:t>
            </a:r>
            <a:r>
              <a:rPr lang="en-US" altLang="zh-TW" sz="3200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</a:t>
            </a:r>
          </a:p>
          <a:p>
            <a:pPr marL="609600" indent="-6096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/>
            </a:pPr>
            <a:r>
              <a:rPr lang="en-US" altLang="zh-TW" sz="3200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  <a:p>
            <a:pPr marL="609600" indent="-6096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/>
            </a:pPr>
            <a:r>
              <a:rPr lang="en-US" altLang="zh-TW" sz="3200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  <a:p>
            <a:pPr marL="609600" indent="-6096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/>
            </a:pPr>
            <a:r>
              <a:rPr lang="en-US" altLang="zh-TW" sz="3200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xmlns="" id="{90CC98FC-F93E-4D68-A5AD-A3A76034F0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本文</a:t>
            </a:r>
            <a:r>
              <a:rPr lang="en-US" altLang="zh-TW"/>
              <a:t>(X/X)</a:t>
            </a:r>
          </a:p>
        </p:txBody>
      </p:sp>
      <p:sp>
        <p:nvSpPr>
          <p:cNvPr id="8195" name="Rectangle 7">
            <a:extLst>
              <a:ext uri="{FF2B5EF4-FFF2-40B4-BE49-F238E27FC236}">
                <a16:creationId xmlns:a16="http://schemas.microsoft.com/office/drawing/2014/main" xmlns="" id="{136170B6-F84F-426D-9F0B-034ACC892783}"/>
              </a:ext>
            </a:extLst>
          </p:cNvPr>
          <p:cNvSpPr>
            <a:spLocks noChangeArrowheads="1"/>
          </p:cNvSpPr>
          <p:nvPr/>
        </p:nvSpPr>
        <p:spPr bwMode="auto">
          <a:xfrm rot="2314872">
            <a:off x="2197100" y="3429000"/>
            <a:ext cx="1727200" cy="360363"/>
          </a:xfrm>
          <a:prstGeom prst="rect">
            <a:avLst/>
          </a:prstGeom>
          <a:solidFill>
            <a:schemeClr val="bg1"/>
          </a:solidFill>
          <a:ln w="254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2400">
              <a:latin typeface="Tahoma" panose="020B0604030504040204" pitchFamily="34" charset="0"/>
              <a:ea typeface="新細明體" panose="02020500000000000000" pitchFamily="18" charset="-120"/>
            </a:endParaRPr>
          </a:p>
        </p:txBody>
      </p:sp>
      <p:sp>
        <p:nvSpPr>
          <p:cNvPr id="8196" name="內容版面配置區 8">
            <a:extLst>
              <a:ext uri="{FF2B5EF4-FFF2-40B4-BE49-F238E27FC236}">
                <a16:creationId xmlns:a16="http://schemas.microsoft.com/office/drawing/2014/main" xmlns="" id="{5E46CEFE-FF9F-46AE-BAAA-4A829A71E52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1046163"/>
            <a:ext cx="8807450" cy="5126037"/>
          </a:xfrm>
        </p:spPr>
        <p:txBody>
          <a:bodyPr/>
          <a:lstStyle/>
          <a:p>
            <a:r>
              <a:rPr lang="zh-TW" altLang="en-US" dirty="0">
                <a:latin typeface="Times New Roman" panose="02020603050405020304" pitchFamily="18" charset="0"/>
              </a:rPr>
              <a:t>標題與內文字體</a:t>
            </a:r>
            <a:r>
              <a:rPr lang="en-US" altLang="zh-TW" dirty="0">
                <a:latin typeface="Times New Roman" panose="02020603050405020304" pitchFamily="18" charset="0"/>
              </a:rPr>
              <a:t>: </a:t>
            </a:r>
            <a:r>
              <a:rPr lang="zh-TW" altLang="en-US" dirty="0">
                <a:latin typeface="Times New Roman" panose="02020603050405020304" pitchFamily="18" charset="0"/>
              </a:rPr>
              <a:t>中文標楷體、英文</a:t>
            </a:r>
            <a:r>
              <a:rPr lang="en-US" altLang="zh-TW" dirty="0">
                <a:latin typeface="Times New Roman" panose="02020603050405020304" pitchFamily="18" charset="0"/>
              </a:rPr>
              <a:t>Times News Roman</a:t>
            </a:r>
            <a:endParaRPr lang="zh-TW" altLang="en-US" dirty="0">
              <a:latin typeface="Times New Roman" panose="02020603050405020304" pitchFamily="18" charset="0"/>
            </a:endParaRPr>
          </a:p>
          <a:p>
            <a:r>
              <a:rPr lang="zh-TW" altLang="en-US" dirty="0">
                <a:latin typeface="Times New Roman" panose="02020603050405020304" pitchFamily="18" charset="0"/>
              </a:rPr>
              <a:t>標題與內文字體大小</a:t>
            </a:r>
            <a:r>
              <a:rPr lang="en-US" altLang="zh-TW" dirty="0">
                <a:latin typeface="Times New Roman" panose="02020603050405020304" pitchFamily="18" charset="0"/>
              </a:rPr>
              <a:t>: </a:t>
            </a:r>
            <a:r>
              <a:rPr lang="zh-TW" altLang="en-US" dirty="0">
                <a:latin typeface="Times New Roman" panose="02020603050405020304" pitchFamily="18" charset="0"/>
              </a:rPr>
              <a:t>標題</a:t>
            </a:r>
            <a:r>
              <a:rPr lang="en-US" altLang="zh-TW" dirty="0">
                <a:latin typeface="Times New Roman" panose="02020603050405020304" pitchFamily="18" charset="0"/>
              </a:rPr>
              <a:t>40</a:t>
            </a:r>
            <a:r>
              <a:rPr lang="zh-TW" altLang="en-US" dirty="0">
                <a:latin typeface="Times New Roman" panose="02020603050405020304" pitchFamily="18" charset="0"/>
              </a:rPr>
              <a:t>上下、內文</a:t>
            </a:r>
            <a:r>
              <a:rPr lang="en-US" altLang="zh-TW" dirty="0">
                <a:latin typeface="Times New Roman" panose="02020603050405020304" pitchFamily="18" charset="0"/>
              </a:rPr>
              <a:t>28</a:t>
            </a:r>
            <a:r>
              <a:rPr lang="zh-TW" altLang="en-US" dirty="0">
                <a:latin typeface="Times New Roman" panose="02020603050405020304" pitchFamily="18" charset="0"/>
              </a:rPr>
              <a:t>上下。</a:t>
            </a:r>
            <a:r>
              <a:rPr lang="en-US" altLang="zh-TW" dirty="0">
                <a:latin typeface="Times New Roman" panose="02020603050405020304" pitchFamily="18" charset="0"/>
              </a:rPr>
              <a:t>(</a:t>
            </a:r>
            <a:r>
              <a:rPr lang="zh-TW" altLang="en-US" dirty="0">
                <a:latin typeface="Times New Roman" panose="02020603050405020304" pitchFamily="18" charset="0"/>
              </a:rPr>
              <a:t>僅建議而不強制</a:t>
            </a:r>
            <a:r>
              <a:rPr lang="en-US" altLang="zh-TW" dirty="0">
                <a:latin typeface="Times New Roman" panose="02020603050405020304" pitchFamily="18" charset="0"/>
              </a:rPr>
              <a:t>)</a:t>
            </a:r>
            <a:endParaRPr lang="zh-TW" altLang="en-US" dirty="0">
              <a:latin typeface="Times New Roman" panose="02020603050405020304" pitchFamily="18" charset="0"/>
            </a:endParaRPr>
          </a:p>
          <a:p>
            <a:r>
              <a:rPr lang="zh-TW" altLang="en-US" dirty="0">
                <a:latin typeface="Times New Roman" panose="02020603050405020304" pitchFamily="18" charset="0"/>
              </a:rPr>
              <a:t>標題與內文顏色</a:t>
            </a:r>
            <a:r>
              <a:rPr lang="en-US" altLang="zh-TW" dirty="0">
                <a:latin typeface="Times New Roman" panose="02020603050405020304" pitchFamily="18" charset="0"/>
              </a:rPr>
              <a:t>: </a:t>
            </a:r>
            <a:r>
              <a:rPr lang="zh-TW" altLang="en-US" dirty="0">
                <a:latin typeface="Times New Roman" panose="02020603050405020304" pitchFamily="18" charset="0"/>
              </a:rPr>
              <a:t>便於黑白印刷與報告投影</a:t>
            </a:r>
            <a:endParaRPr lang="en-US" altLang="zh-TW" dirty="0">
              <a:latin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en-US" altLang="zh-TW" dirty="0">
                <a:latin typeface="Times New Roman" panose="02020603050405020304" pitchFamily="18" charset="0"/>
              </a:rPr>
              <a:t>	(</a:t>
            </a:r>
            <a:r>
              <a:rPr lang="zh-TW" altLang="en-US" dirty="0">
                <a:latin typeface="Times New Roman" panose="02020603050405020304" pitchFamily="18" charset="0"/>
              </a:rPr>
              <a:t>勿使用深色底圖</a:t>
            </a:r>
            <a:r>
              <a:rPr lang="en-US" altLang="zh-TW" dirty="0">
                <a:latin typeface="Times New Roman" panose="02020603050405020304" pitchFamily="18" charset="0"/>
              </a:rPr>
              <a:t>)</a:t>
            </a:r>
          </a:p>
          <a:p>
            <a:r>
              <a:rPr lang="zh-TW" altLang="en-US" dirty="0">
                <a:latin typeface="Times New Roman" panose="02020603050405020304" pitchFamily="18" charset="0"/>
              </a:rPr>
              <a:t>需包含參考文獻</a:t>
            </a:r>
            <a:endParaRPr lang="en-US" altLang="zh-TW" dirty="0">
              <a:latin typeface="Times New Roman" panose="02020603050405020304" pitchFamily="18" charset="0"/>
            </a:endParaRPr>
          </a:p>
          <a:p>
            <a:r>
              <a:rPr lang="zh-TW" altLang="en-US" dirty="0">
                <a:latin typeface="Times New Roman" panose="02020603050405020304" pitchFamily="18" charset="0"/>
              </a:rPr>
              <a:t>檔案製作完成上傳至系統</a:t>
            </a:r>
            <a:r>
              <a:rPr lang="en-US" altLang="zh-TW" dirty="0" smtClean="0">
                <a:latin typeface="Times New Roman" panose="02020603050405020304" pitchFamily="18" charset="0"/>
              </a:rPr>
              <a:t>-</a:t>
            </a:r>
            <a:endParaRPr lang="en-US" altLang="zh-TW" dirty="0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標題 1">
            <a:extLst>
              <a:ext uri="{FF2B5EF4-FFF2-40B4-BE49-F238E27FC236}">
                <a16:creationId xmlns:a16="http://schemas.microsoft.com/office/drawing/2014/main" xmlns="" id="{CA0A46B6-10B2-496B-82F5-875A0F5CB3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本文</a:t>
            </a:r>
            <a:r>
              <a:rPr lang="en-US" altLang="zh-TW"/>
              <a:t>(X/X)</a:t>
            </a:r>
            <a:endParaRPr lang="zh-TW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88C4303E-F16A-4124-BAE9-0E202DF925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13" y="1039813"/>
            <a:ext cx="8351837" cy="5126037"/>
          </a:xfrm>
        </p:spPr>
        <p:txBody>
          <a:bodyPr/>
          <a:lstStyle/>
          <a:p>
            <a:pPr>
              <a:defRPr/>
            </a:pPr>
            <a:r>
              <a:rPr lang="zh-TW" altLang="en-US" dirty="0" smtClean="0">
                <a:latin typeface="+mn-ea"/>
                <a:cs typeface="Times New Roman" panose="02020603050405020304" pitchFamily="18" charset="0"/>
              </a:rPr>
              <a:t>請於</a:t>
            </a:r>
            <a:r>
              <a:rPr lang="en-US" altLang="zh-TW" dirty="0" smtClean="0">
                <a:solidFill>
                  <a:srgbClr val="FF0000"/>
                </a:solidFill>
                <a:latin typeface="+mn-ea"/>
                <a:cs typeface="Times New Roman" panose="02020603050405020304" pitchFamily="18" charset="0"/>
              </a:rPr>
              <a:t>2023</a:t>
            </a:r>
            <a:r>
              <a:rPr lang="zh-TW" altLang="en-US" dirty="0" smtClean="0">
                <a:solidFill>
                  <a:srgbClr val="FF0000"/>
                </a:solidFill>
                <a:latin typeface="+mn-ea"/>
                <a:cs typeface="Times New Roman" panose="02020603050405020304" pitchFamily="18" charset="0"/>
              </a:rPr>
              <a:t>年</a:t>
            </a:r>
            <a:r>
              <a:rPr lang="en-US" altLang="zh-TW" dirty="0" smtClean="0">
                <a:solidFill>
                  <a:srgbClr val="FF0000"/>
                </a:solidFill>
                <a:latin typeface="+mn-ea"/>
                <a:cs typeface="Times New Roman" panose="02020603050405020304" pitchFamily="18" charset="0"/>
              </a:rPr>
              <a:t>1</a:t>
            </a:r>
            <a:r>
              <a:rPr lang="zh-TW" altLang="en-US" dirty="0" smtClean="0">
                <a:solidFill>
                  <a:srgbClr val="FF0000"/>
                </a:solidFill>
                <a:latin typeface="+mn-ea"/>
                <a:cs typeface="Times New Roman" panose="02020603050405020304" pitchFamily="18" charset="0"/>
              </a:rPr>
              <a:t>月</a:t>
            </a:r>
            <a:r>
              <a:rPr lang="en-US" altLang="zh-TW" dirty="0" smtClean="0">
                <a:solidFill>
                  <a:srgbClr val="FF0000"/>
                </a:solidFill>
                <a:latin typeface="+mn-ea"/>
                <a:cs typeface="Times New Roman" panose="02020603050405020304" pitchFamily="18" charset="0"/>
              </a:rPr>
              <a:t>4</a:t>
            </a:r>
            <a:r>
              <a:rPr lang="zh-TW" altLang="en-US" dirty="0" smtClean="0">
                <a:solidFill>
                  <a:srgbClr val="FF0000"/>
                </a:solidFill>
                <a:latin typeface="+mn-ea"/>
                <a:cs typeface="Times New Roman" panose="02020603050405020304" pitchFamily="18" charset="0"/>
              </a:rPr>
              <a:t>日前</a:t>
            </a:r>
            <a:r>
              <a:rPr lang="zh-TW" altLang="en-US" dirty="0" smtClean="0">
                <a:latin typeface="+mn-ea"/>
                <a:cs typeface="Times New Roman" panose="02020603050405020304" pitchFamily="18" charset="0"/>
              </a:rPr>
              <a:t>上傳</a:t>
            </a:r>
            <a:r>
              <a:rPr lang="en-US" altLang="zh-TW" dirty="0" err="1" smtClean="0">
                <a:latin typeface="+mn-ea"/>
                <a:cs typeface="Times New Roman" panose="02020603050405020304" pitchFamily="18" charset="0"/>
              </a:rPr>
              <a:t>powerpoint</a:t>
            </a:r>
            <a:r>
              <a:rPr lang="zh-TW" altLang="en-US" dirty="0" smtClean="0">
                <a:latin typeface="+mn-ea"/>
                <a:cs typeface="Times New Roman" panose="02020603050405020304" pitchFamily="18" charset="0"/>
              </a:rPr>
              <a:t>檔。</a:t>
            </a:r>
            <a:endParaRPr lang="en-US" altLang="zh-TW" dirty="0" smtClean="0">
              <a:latin typeface="+mn-ea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zh-TW" altLang="en-US" dirty="0" smtClean="0">
                <a:latin typeface="+mn-ea"/>
                <a:cs typeface="Times New Roman" panose="02020603050405020304" pitchFamily="18" charset="0"/>
              </a:rPr>
              <a:t>口頭報告之</a:t>
            </a:r>
            <a:r>
              <a:rPr lang="en-US" altLang="zh-TW" dirty="0" err="1" smtClean="0">
                <a:latin typeface="+mn-ea"/>
                <a:cs typeface="Times New Roman" panose="02020603050405020304" pitchFamily="18" charset="0"/>
              </a:rPr>
              <a:t>powerpoint</a:t>
            </a:r>
            <a:r>
              <a:rPr lang="zh-TW" altLang="en-US" dirty="0" smtClean="0">
                <a:latin typeface="+mn-ea"/>
                <a:cs typeface="Times New Roman" panose="02020603050405020304" pitchFamily="18" charset="0"/>
              </a:rPr>
              <a:t>檔，如欲大會幫忙事先準備置於報告會場之電腦，</a:t>
            </a:r>
            <a:r>
              <a:rPr lang="zh-TW" altLang="en-US" dirty="0" smtClean="0">
                <a:solidFill>
                  <a:srgbClr val="FF0000"/>
                </a:solidFill>
                <a:latin typeface="+mn-ea"/>
                <a:cs typeface="Times New Roman" panose="02020603050405020304" pitchFamily="18" charset="0"/>
              </a:rPr>
              <a:t>請於</a:t>
            </a:r>
            <a:r>
              <a:rPr lang="en-US" altLang="zh-TW" dirty="0" smtClean="0">
                <a:solidFill>
                  <a:srgbClr val="FF0000"/>
                </a:solidFill>
                <a:latin typeface="+mn-ea"/>
                <a:cs typeface="Times New Roman" panose="02020603050405020304" pitchFamily="18" charset="0"/>
              </a:rPr>
              <a:t>2023</a:t>
            </a:r>
            <a:r>
              <a:rPr lang="zh-TW" altLang="en-US" dirty="0" smtClean="0">
                <a:solidFill>
                  <a:srgbClr val="FF0000"/>
                </a:solidFill>
                <a:latin typeface="+mn-ea"/>
                <a:cs typeface="Times New Roman" panose="02020603050405020304" pitchFamily="18" charset="0"/>
              </a:rPr>
              <a:t>年</a:t>
            </a:r>
            <a:r>
              <a:rPr lang="en-US" altLang="zh-TW" dirty="0" smtClean="0">
                <a:solidFill>
                  <a:srgbClr val="FF0000"/>
                </a:solidFill>
                <a:latin typeface="+mn-ea"/>
                <a:cs typeface="Times New Roman" panose="02020603050405020304" pitchFamily="18" charset="0"/>
              </a:rPr>
              <a:t>1</a:t>
            </a:r>
            <a:r>
              <a:rPr lang="zh-TW" altLang="en-US" dirty="0" smtClean="0">
                <a:solidFill>
                  <a:srgbClr val="FF0000"/>
                </a:solidFill>
                <a:latin typeface="+mn-ea"/>
                <a:cs typeface="Times New Roman" panose="02020603050405020304" pitchFamily="18" charset="0"/>
              </a:rPr>
              <a:t>月</a:t>
            </a:r>
            <a:r>
              <a:rPr lang="en-US" altLang="zh-TW" dirty="0" smtClean="0">
                <a:solidFill>
                  <a:srgbClr val="FF0000"/>
                </a:solidFill>
                <a:latin typeface="+mn-ea"/>
                <a:cs typeface="Times New Roman" panose="02020603050405020304" pitchFamily="18" charset="0"/>
              </a:rPr>
              <a:t>4</a:t>
            </a:r>
            <a:r>
              <a:rPr lang="zh-TW" altLang="en-US" dirty="0" smtClean="0">
                <a:solidFill>
                  <a:srgbClr val="FF0000"/>
                </a:solidFill>
                <a:latin typeface="+mn-ea"/>
                <a:cs typeface="Times New Roman" panose="02020603050405020304" pitchFamily="18" charset="0"/>
              </a:rPr>
              <a:t>日前上傳</a:t>
            </a:r>
            <a:r>
              <a:rPr lang="zh-TW" altLang="en-US" dirty="0" smtClean="0">
                <a:latin typeface="+mn-ea"/>
                <a:cs typeface="Times New Roman" panose="02020603050405020304" pitchFamily="18" charset="0"/>
              </a:rPr>
              <a:t>。</a:t>
            </a:r>
            <a:endParaRPr lang="en-US" altLang="zh-TW" dirty="0" smtClean="0">
              <a:latin typeface="+mn-ea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r>
              <a:rPr lang="zh-TW" altLang="zh-TW" dirty="0" smtClean="0">
                <a:latin typeface="+mn-ea"/>
                <a:cs typeface="Times New Roman" panose="02020603050405020304" pitchFamily="18" charset="0"/>
              </a:rPr>
              <a:t>海報</a:t>
            </a:r>
            <a:r>
              <a:rPr lang="zh-TW" altLang="en-US" dirty="0" smtClean="0">
                <a:latin typeface="+mn-ea"/>
                <a:cs typeface="Times New Roman" panose="02020603050405020304" pitchFamily="18" charset="0"/>
              </a:rPr>
              <a:t>報告張貼</a:t>
            </a:r>
            <a:r>
              <a:rPr lang="en-US" altLang="zh-TW" dirty="0" smtClean="0">
                <a:latin typeface="+mn-ea"/>
                <a:cs typeface="Times New Roman" panose="02020603050405020304" pitchFamily="18" charset="0"/>
              </a:rPr>
              <a:t>:</a:t>
            </a:r>
            <a:r>
              <a:rPr lang="zh-TW" altLang="en-US" dirty="0" smtClean="0">
                <a:latin typeface="+mn-ea"/>
                <a:cs typeface="Times New Roman" panose="02020603050405020304" pitchFamily="18" charset="0"/>
              </a:rPr>
              <a:t>海報</a:t>
            </a:r>
            <a:r>
              <a:rPr lang="zh-TW" altLang="zh-TW" dirty="0" smtClean="0">
                <a:latin typeface="+mn-ea"/>
                <a:cs typeface="Times New Roman" panose="02020603050405020304" pitchFamily="18" charset="0"/>
              </a:rPr>
              <a:t>尺寸</a:t>
            </a:r>
            <a:r>
              <a:rPr lang="en-US" altLang="zh-TW" dirty="0" smtClean="0">
                <a:latin typeface="+mn-ea"/>
                <a:cs typeface="Times New Roman" panose="02020603050405020304" pitchFamily="18" charset="0"/>
              </a:rPr>
              <a:t>A1</a:t>
            </a:r>
            <a:r>
              <a:rPr lang="zh-TW" altLang="en-US" dirty="0" smtClean="0">
                <a:latin typeface="+mn-ea"/>
                <a:cs typeface="Times New Roman" panose="02020603050405020304" pitchFamily="18" charset="0"/>
              </a:rPr>
              <a:t>，請於</a:t>
            </a:r>
            <a:r>
              <a:rPr lang="en-US" altLang="zh-TW" dirty="0" smtClean="0">
                <a:solidFill>
                  <a:srgbClr val="FF0000"/>
                </a:solidFill>
                <a:latin typeface="+mn-ea"/>
                <a:cs typeface="Times New Roman" panose="02020603050405020304" pitchFamily="18" charset="0"/>
              </a:rPr>
              <a:t>2023/1/9</a:t>
            </a:r>
            <a:r>
              <a:rPr lang="zh-TW" altLang="en-US" dirty="0" smtClean="0">
                <a:latin typeface="+mn-ea"/>
                <a:cs typeface="Times New Roman" panose="02020603050405020304" pitchFamily="18" charset="0"/>
              </a:rPr>
              <a:t>前寄到</a:t>
            </a:r>
            <a:r>
              <a:rPr lang="zh-TW" altLang="en-US" sz="2600" dirty="0" smtClean="0">
                <a:solidFill>
                  <a:srgbClr val="0000CC"/>
                </a:solidFill>
                <a:latin typeface="+mn-ea"/>
                <a:cs typeface="Times New Roman" panose="02020603050405020304" pitchFamily="18" charset="0"/>
              </a:rPr>
              <a:t>中華系統性創新學會收 </a:t>
            </a:r>
            <a:r>
              <a:rPr lang="en-US" altLang="zh-TW" sz="2600" dirty="0" smtClean="0">
                <a:solidFill>
                  <a:srgbClr val="0000CC"/>
                </a:solidFill>
                <a:latin typeface="+mn-ea"/>
                <a:cs typeface="Times New Roman" panose="02020603050405020304" pitchFamily="18" charset="0"/>
              </a:rPr>
              <a:t>(SICH 2023</a:t>
            </a:r>
            <a:r>
              <a:rPr lang="zh-TW" altLang="zh-TW" sz="2600" dirty="0" smtClean="0">
                <a:solidFill>
                  <a:srgbClr val="0000CC"/>
                </a:solidFill>
                <a:latin typeface="+mn-ea"/>
                <a:cs typeface="Times New Roman" panose="02020603050405020304" pitchFamily="18" charset="0"/>
              </a:rPr>
              <a:t>研討會 海報張貼</a:t>
            </a:r>
            <a:r>
              <a:rPr lang="en-US" altLang="zh-TW" sz="2600" dirty="0" smtClean="0">
                <a:solidFill>
                  <a:srgbClr val="0000CC"/>
                </a:solidFill>
                <a:latin typeface="+mn-ea"/>
                <a:cs typeface="Times New Roman" panose="02020603050405020304" pitchFamily="18" charset="0"/>
              </a:rPr>
              <a:t>)</a:t>
            </a:r>
            <a:r>
              <a:rPr lang="zh-TW" altLang="en-US" sz="2600" dirty="0" smtClean="0">
                <a:solidFill>
                  <a:srgbClr val="0000CC"/>
                </a:solidFill>
                <a:latin typeface="+mn-ea"/>
                <a:cs typeface="Times New Roman" panose="02020603050405020304" pitchFamily="18" charset="0"/>
              </a:rPr>
              <a:t>  地址</a:t>
            </a:r>
            <a:r>
              <a:rPr lang="en-US" altLang="zh-TW" sz="2600" dirty="0" smtClean="0">
                <a:solidFill>
                  <a:srgbClr val="0000CC"/>
                </a:solidFill>
                <a:latin typeface="+mn-ea"/>
                <a:cs typeface="Times New Roman" panose="02020603050405020304" pitchFamily="18" charset="0"/>
              </a:rPr>
              <a:t>300</a:t>
            </a:r>
            <a:r>
              <a:rPr lang="zh-TW" altLang="en-US" sz="2600" dirty="0" smtClean="0">
                <a:solidFill>
                  <a:srgbClr val="0000CC"/>
                </a:solidFill>
                <a:latin typeface="+mn-ea"/>
                <a:cs typeface="Times New Roman" panose="02020603050405020304" pitchFamily="18" charset="0"/>
              </a:rPr>
              <a:t> 新竹市東區光復路二段</a:t>
            </a:r>
            <a:r>
              <a:rPr lang="en-US" altLang="zh-TW" sz="2600" dirty="0" smtClean="0">
                <a:solidFill>
                  <a:srgbClr val="0000CC"/>
                </a:solidFill>
                <a:latin typeface="+mn-ea"/>
                <a:cs typeface="Times New Roman" panose="02020603050405020304" pitchFamily="18" charset="0"/>
              </a:rPr>
              <a:t>352</a:t>
            </a:r>
            <a:r>
              <a:rPr lang="zh-TW" altLang="en-US" sz="2600" dirty="0" smtClean="0">
                <a:solidFill>
                  <a:srgbClr val="0000CC"/>
                </a:solidFill>
                <a:latin typeface="+mn-ea"/>
                <a:cs typeface="Times New Roman" panose="02020603050405020304" pitchFamily="18" charset="0"/>
              </a:rPr>
              <a:t>號</a:t>
            </a:r>
            <a:r>
              <a:rPr lang="en-US" altLang="zh-TW" sz="2600" dirty="0" smtClean="0">
                <a:solidFill>
                  <a:srgbClr val="0000CC"/>
                </a:solidFill>
                <a:latin typeface="+mn-ea"/>
                <a:cs typeface="Times New Roman" panose="02020603050405020304" pitchFamily="18" charset="0"/>
              </a:rPr>
              <a:t>6</a:t>
            </a:r>
            <a:r>
              <a:rPr lang="zh-TW" altLang="en-US" sz="2600" dirty="0" smtClean="0">
                <a:solidFill>
                  <a:srgbClr val="0000CC"/>
                </a:solidFill>
                <a:latin typeface="+mn-ea"/>
                <a:cs typeface="Times New Roman" panose="02020603050405020304" pitchFamily="18" charset="0"/>
              </a:rPr>
              <a:t>樓</a:t>
            </a:r>
          </a:p>
          <a:p>
            <a:pPr eaLnBrk="1" hangingPunct="1">
              <a:defRPr/>
            </a:pPr>
            <a:r>
              <a:rPr lang="zh-TW" altLang="en-US" dirty="0" smtClean="0">
                <a:latin typeface="+mn-ea"/>
                <a:cs typeface="Times New Roman" panose="02020603050405020304" pitchFamily="18" charset="0"/>
              </a:rPr>
              <a:t>海報檔案製作完成上傳至系統</a:t>
            </a:r>
            <a:endParaRPr lang="en-US" altLang="zh-TW" dirty="0" smtClean="0">
              <a:latin typeface="+mn-ea"/>
              <a:cs typeface="Times New Roman" panose="02020603050405020304" pitchFamily="18" charset="0"/>
            </a:endParaRPr>
          </a:p>
          <a:p>
            <a:pPr>
              <a:buNone/>
              <a:defRPr/>
            </a:pPr>
            <a:endParaRPr lang="en-US" altLang="zh-TW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>
              <a:defRPr/>
            </a:pPr>
            <a:endParaRPr lang="en-US" altLang="zh-TW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>
              <a:defRPr/>
            </a:pPr>
            <a:endParaRPr lang="zh-TW" altLang="en-US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xmlns="" id="{09DE2176-12B8-4FD2-A228-2044C122CE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>
                <a:solidFill>
                  <a:srgbClr val="FF0000"/>
                </a:solidFill>
              </a:rPr>
              <a:t>結論</a:t>
            </a:r>
            <a:endParaRPr lang="en-US" altLang="zh-TW">
              <a:solidFill>
                <a:srgbClr val="FF0000"/>
              </a:solidFill>
            </a:endParaRPr>
          </a:p>
        </p:txBody>
      </p:sp>
      <p:sp>
        <p:nvSpPr>
          <p:cNvPr id="11267" name="Rectangle 7">
            <a:extLst>
              <a:ext uri="{FF2B5EF4-FFF2-40B4-BE49-F238E27FC236}">
                <a16:creationId xmlns:a16="http://schemas.microsoft.com/office/drawing/2014/main" xmlns="" id="{750DF86B-9636-4453-9CCD-FEAB6601B868}"/>
              </a:ext>
            </a:extLst>
          </p:cNvPr>
          <p:cNvSpPr>
            <a:spLocks noChangeArrowheads="1"/>
          </p:cNvSpPr>
          <p:nvPr/>
        </p:nvSpPr>
        <p:spPr bwMode="auto">
          <a:xfrm rot="2314872">
            <a:off x="2197100" y="3429000"/>
            <a:ext cx="1727200" cy="360363"/>
          </a:xfrm>
          <a:prstGeom prst="rect">
            <a:avLst/>
          </a:prstGeom>
          <a:solidFill>
            <a:schemeClr val="bg1"/>
          </a:solidFill>
          <a:ln w="254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2400">
              <a:latin typeface="Tahoma" panose="020B0604030504040204" pitchFamily="34" charset="0"/>
              <a:ea typeface="新細明體" panose="02020500000000000000" pitchFamily="18" charset="-120"/>
            </a:endParaRPr>
          </a:p>
        </p:txBody>
      </p:sp>
      <p:sp>
        <p:nvSpPr>
          <p:cNvPr id="20484" name="內容版面配置區 8">
            <a:extLst>
              <a:ext uri="{FF2B5EF4-FFF2-40B4-BE49-F238E27FC236}">
                <a16:creationId xmlns:a16="http://schemas.microsoft.com/office/drawing/2014/main" xmlns="" id="{28158A5A-9756-4706-B684-0B81B27BAD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950" y="1039813"/>
            <a:ext cx="8807450" cy="5126037"/>
          </a:xfrm>
        </p:spPr>
        <p:txBody>
          <a:bodyPr/>
          <a:lstStyle/>
          <a:p>
            <a:pPr>
              <a:defRPr/>
            </a:pPr>
            <a:endParaRPr lang="en-US" altLang="zh-TW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標題 1">
            <a:extLst>
              <a:ext uri="{FF2B5EF4-FFF2-40B4-BE49-F238E27FC236}">
                <a16:creationId xmlns:a16="http://schemas.microsoft.com/office/drawing/2014/main" xmlns="" id="{38D7FF3E-6886-40F9-96CC-034F270512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3315" name="內容版面配置區 2">
            <a:extLst>
              <a:ext uri="{FF2B5EF4-FFF2-40B4-BE49-F238E27FC236}">
                <a16:creationId xmlns:a16="http://schemas.microsoft.com/office/drawing/2014/main" xmlns="" id="{769F742B-7103-4A4E-9830-654B058B897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07950" y="1039813"/>
            <a:ext cx="8807450" cy="5126037"/>
          </a:xfrm>
        </p:spPr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_CourseSlideTemplate-080201">
  <a:themeElements>
    <a:clrScheme name="2_CourseSlideTemplate-080201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si2013gc">
      <a:majorFont>
        <a:latin typeface="Tahoma"/>
        <a:ea typeface="標楷體"/>
        <a:cs typeface=""/>
      </a:majorFont>
      <a:minorFont>
        <a:latin typeface="Tahoma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 xmlns="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 xmlns="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新細明體" pitchFamily="18" charset="-120"/>
          </a:defRPr>
        </a:defPPr>
      </a:lstStyle>
    </a:lnDef>
  </a:objectDefaults>
  <a:extraClrSchemeLst>
    <a:extraClrScheme>
      <a:clrScheme name="2_CourseSlideTemplate-080201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urseSlideTemplate-080201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urseSlideTemplate-080201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urseSlideTemplate-080201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urseSlideTemplate-080201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urseSlideTemplate-080201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urseSlideTemplate-080201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SSI-Template</Template>
  <TotalTime>13219</TotalTime>
  <Words>241</Words>
  <Application>Microsoft Office PowerPoint</Application>
  <PresentationFormat>如螢幕大小 (4:3)</PresentationFormat>
  <Paragraphs>29</Paragraphs>
  <Slides>6</Slides>
  <Notes>3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7" baseType="lpstr">
      <vt:lpstr>2_CourseSlideTemplate-080201</vt:lpstr>
      <vt:lpstr>專案競賽作品編號ID-標題 </vt:lpstr>
      <vt:lpstr>報告大綱</vt:lpstr>
      <vt:lpstr>本文(X/X)</vt:lpstr>
      <vt:lpstr>本文(X/X)</vt:lpstr>
      <vt:lpstr>結論</vt:lpstr>
      <vt:lpstr>投影片 6</vt:lpstr>
    </vt:vector>
  </TitlesOfParts>
  <Company>NCTU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系統化創新方法</dc:title>
  <dc:creator>HsuCheng Ho</dc:creator>
  <cp:lastModifiedBy>GIGABYTE</cp:lastModifiedBy>
  <cp:revision>2751</cp:revision>
  <dcterms:created xsi:type="dcterms:W3CDTF">2005-01-31T06:31:25Z</dcterms:created>
  <dcterms:modified xsi:type="dcterms:W3CDTF">2022-10-19T10:55:37Z</dcterms:modified>
</cp:coreProperties>
</file>